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334" r:id="rId2"/>
    <p:sldId id="320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2" r:id="rId12"/>
    <p:sldId id="330" r:id="rId13"/>
    <p:sldId id="331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9" r:id="rId25"/>
    <p:sldId id="270" r:id="rId26"/>
    <p:sldId id="271" r:id="rId27"/>
    <p:sldId id="272" r:id="rId28"/>
    <p:sldId id="268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6" r:id="rId42"/>
    <p:sldId id="285" r:id="rId43"/>
    <p:sldId id="288" r:id="rId44"/>
    <p:sldId id="287" r:id="rId45"/>
    <p:sldId id="290" r:id="rId46"/>
    <p:sldId id="291" r:id="rId47"/>
    <p:sldId id="292" r:id="rId48"/>
    <p:sldId id="293" r:id="rId49"/>
    <p:sldId id="336" r:id="rId50"/>
    <p:sldId id="337" r:id="rId51"/>
    <p:sldId id="338" r:id="rId52"/>
    <p:sldId id="339" r:id="rId53"/>
    <p:sldId id="294" r:id="rId54"/>
    <p:sldId id="307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5" r:id="rId64"/>
    <p:sldId id="308" r:id="rId65"/>
    <p:sldId id="309" r:id="rId66"/>
    <p:sldId id="310" r:id="rId67"/>
    <p:sldId id="311" r:id="rId68"/>
    <p:sldId id="306" r:id="rId69"/>
    <p:sldId id="33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4" autoAdjust="0"/>
    <p:restoredTop sz="87350" autoAdjust="0"/>
  </p:normalViewPr>
  <p:slideViewPr>
    <p:cSldViewPr snapToGrid="0">
      <p:cViewPr varScale="1">
        <p:scale>
          <a:sx n="75" d="100"/>
          <a:sy n="75" d="100"/>
        </p:scale>
        <p:origin x="840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91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09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65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39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8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72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24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79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57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16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89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6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90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D24E-6441-4C34-9150-7D417DBEA70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0D24E-6441-4C34-9150-7D417DBEA70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4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09962" y="70969"/>
            <a:ext cx="10839634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Blowing up the bike shed with conventions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Your opinion does not matter!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02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Consistency</a:t>
            </a:r>
            <a:br>
              <a:rPr lang="en-US" dirty="0"/>
            </a:br>
            <a:r>
              <a:rPr lang="en-US" dirty="0"/>
              <a:t>&gt;&gt;&gt;&gt;&gt;</a:t>
            </a:r>
            <a:br>
              <a:rPr lang="en-US" dirty="0"/>
            </a:br>
            <a:r>
              <a:rPr lang="en-US" dirty="0"/>
              <a:t>your opinion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5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How do we enforce a standard?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20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Conventions!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611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What are conventions?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48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algn="ctr"/>
            <a:r>
              <a:rPr lang="en-US" dirty="0"/>
              <a:t>A set of coding policies applied and/or enforced across a codebase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590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should I care?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88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of two projects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6706"/>
          </a:xfrm>
        </p:spPr>
        <p:txBody>
          <a:bodyPr>
            <a:normAutofit/>
          </a:bodyPr>
          <a:lstStyle/>
          <a:p>
            <a:r>
              <a:rPr lang="en-US" dirty="0"/>
              <a:t>Project A</a:t>
            </a:r>
          </a:p>
          <a:p>
            <a:pPr lvl="1"/>
            <a:r>
              <a:rPr lang="en-US" dirty="0"/>
              <a:t>~6 years of development, 6-10 </a:t>
            </a:r>
            <a:r>
              <a:rPr lang="en-US" dirty="0" err="1"/>
              <a:t>devs</a:t>
            </a:r>
            <a:endParaRPr lang="en-US" dirty="0"/>
          </a:p>
          <a:p>
            <a:pPr lvl="1"/>
            <a:r>
              <a:rPr lang="en-US" dirty="0"/>
              <a:t>&gt;100 deployments to counties across Texas</a:t>
            </a:r>
          </a:p>
          <a:p>
            <a:pPr lvl="1"/>
            <a:r>
              <a:rPr lang="en-US" dirty="0"/>
              <a:t>ASP.NET MVC Preview 3 -&gt; MVC 5</a:t>
            </a:r>
          </a:p>
          <a:p>
            <a:pPr lvl="1"/>
            <a:r>
              <a:rPr lang="en-US" dirty="0"/>
              <a:t>352 Controllers</a:t>
            </a:r>
          </a:p>
          <a:p>
            <a:pPr lvl="1"/>
            <a:r>
              <a:rPr lang="en-US" dirty="0"/>
              <a:t>1079 Actions</a:t>
            </a:r>
          </a:p>
          <a:p>
            <a:r>
              <a:rPr lang="en-US" dirty="0"/>
              <a:t>Project B</a:t>
            </a:r>
          </a:p>
          <a:p>
            <a:pPr lvl="1"/>
            <a:r>
              <a:rPr lang="en-US" dirty="0"/>
              <a:t>15 months of development, 6-10 </a:t>
            </a:r>
            <a:r>
              <a:rPr lang="en-US" dirty="0" err="1"/>
              <a:t>devs</a:t>
            </a:r>
            <a:endParaRPr lang="en-US" dirty="0"/>
          </a:p>
          <a:p>
            <a:pPr lvl="1"/>
            <a:r>
              <a:rPr lang="en-US" dirty="0"/>
              <a:t>3 deployments to counties across Texas</a:t>
            </a:r>
          </a:p>
          <a:p>
            <a:pPr lvl="1"/>
            <a:r>
              <a:rPr lang="en-US" dirty="0"/>
              <a:t>78 Controllers</a:t>
            </a:r>
          </a:p>
          <a:p>
            <a:pPr lvl="1"/>
            <a:r>
              <a:rPr lang="en-US" dirty="0"/>
              <a:t>698 Actions</a:t>
            </a:r>
          </a:p>
        </p:txBody>
      </p:sp>
    </p:spTree>
    <p:extLst>
      <p:ext uri="{BB962C8B-B14F-4D97-AF65-F5344CB8AC3E}">
        <p14:creationId xmlns:p14="http://schemas.microsoft.com/office/powerpoint/2010/main" val="1869745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GETs/POSTs: Bad way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9972" y="1529445"/>
            <a:ext cx="8869771" cy="504477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76552" y="1891862"/>
            <a:ext cx="9238593" cy="583324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26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Cunning plan: View 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428" y="1545021"/>
            <a:ext cx="7953862" cy="507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8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Parkinson’s Law of Triviality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08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 of panic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100s of controllers</a:t>
            </a:r>
          </a:p>
          <a:p>
            <a:endParaRPr lang="en-US" dirty="0"/>
          </a:p>
          <a:p>
            <a:r>
              <a:rPr lang="en-US" dirty="0"/>
              <a:t>100s of actions</a:t>
            </a:r>
          </a:p>
          <a:p>
            <a:endParaRPr lang="en-US" dirty="0"/>
          </a:p>
          <a:p>
            <a:r>
              <a:rPr lang="en-US" dirty="0"/>
              <a:t>100s of view models</a:t>
            </a:r>
          </a:p>
          <a:p>
            <a:endParaRPr lang="en-US" dirty="0"/>
          </a:p>
          <a:p>
            <a:r>
              <a:rPr lang="en-US" dirty="0"/>
              <a:t>100s of views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57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7088" y="173421"/>
            <a:ext cx="8503920" cy="63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58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patterns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820" y="1513490"/>
            <a:ext cx="7405863" cy="50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24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patterns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9779" y="1543528"/>
            <a:ext cx="7267904" cy="506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0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patterns ENHANCE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816" y="1690688"/>
            <a:ext cx="10415984" cy="466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16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Match names exactly</a:t>
            </a:r>
          </a:p>
          <a:p>
            <a:pPr lvl="1"/>
            <a:r>
              <a:rPr lang="en-US" dirty="0"/>
              <a:t>Foo -&gt; Foo</a:t>
            </a:r>
          </a:p>
          <a:p>
            <a:pPr lvl="1"/>
            <a:r>
              <a:rPr lang="en-US" dirty="0"/>
              <a:t>Bar -&gt; Bar</a:t>
            </a:r>
          </a:p>
          <a:p>
            <a:pPr lvl="1"/>
            <a:endParaRPr lang="en-US" dirty="0"/>
          </a:p>
          <a:p>
            <a:r>
              <a:rPr lang="en-US" dirty="0"/>
              <a:t>Recognize Get methods</a:t>
            </a:r>
          </a:p>
          <a:p>
            <a:pPr lvl="1"/>
            <a:r>
              <a:rPr lang="en-US" dirty="0" err="1"/>
              <a:t>GetTotal</a:t>
            </a:r>
            <a:r>
              <a:rPr lang="en-US" dirty="0"/>
              <a:t>() -&gt; Total</a:t>
            </a:r>
          </a:p>
          <a:p>
            <a:pPr lvl="1"/>
            <a:endParaRPr lang="en-US" dirty="0"/>
          </a:p>
          <a:p>
            <a:r>
              <a:rPr lang="en-US" dirty="0"/>
              <a:t>Flatten navigations</a:t>
            </a:r>
          </a:p>
          <a:p>
            <a:pPr lvl="1"/>
            <a:r>
              <a:rPr lang="en-US" dirty="0" err="1"/>
              <a:t>Foo.Bar.Baz</a:t>
            </a:r>
            <a:r>
              <a:rPr lang="en-US" dirty="0"/>
              <a:t> -&gt; </a:t>
            </a:r>
            <a:r>
              <a:rPr lang="en-US" dirty="0" err="1"/>
              <a:t>FooBarBaz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Handle the obvious</a:t>
            </a:r>
          </a:p>
        </p:txBody>
      </p:sp>
    </p:spTree>
    <p:extLst>
      <p:ext uri="{BB962C8B-B14F-4D97-AF65-F5344CB8AC3E}">
        <p14:creationId xmlns:p14="http://schemas.microsoft.com/office/powerpoint/2010/main" val="286810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Result: </a:t>
            </a:r>
            <a:r>
              <a:rPr lang="en-US" dirty="0" err="1"/>
              <a:t>AutoMapper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83" y="2349062"/>
            <a:ext cx="11794466" cy="327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73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Result: </a:t>
            </a:r>
            <a:r>
              <a:rPr lang="en-US" dirty="0" err="1"/>
              <a:t>AutoMapper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127" y="1939158"/>
            <a:ext cx="10389851" cy="420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65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patterns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462" y="1559266"/>
            <a:ext cx="5849007" cy="504262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263462" y="3626069"/>
            <a:ext cx="5675586" cy="244365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15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patterns ENHANCE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982" y="1690688"/>
            <a:ext cx="10705556" cy="466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54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algn="ctr"/>
            <a:r>
              <a:rPr lang="en-US" dirty="0"/>
              <a:t>Humans spend a great deal of time on trivial details while important matters are skipped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4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Behavioral entities</a:t>
            </a:r>
          </a:p>
          <a:p>
            <a:endParaRPr lang="en-US" dirty="0"/>
          </a:p>
          <a:p>
            <a:r>
              <a:rPr lang="en-US" dirty="0"/>
              <a:t>Logic much more complicated</a:t>
            </a:r>
          </a:p>
          <a:p>
            <a:endParaRPr lang="en-US" dirty="0"/>
          </a:p>
          <a:p>
            <a:r>
              <a:rPr lang="en-US" dirty="0"/>
              <a:t>No real patterns emerge</a:t>
            </a:r>
          </a:p>
          <a:p>
            <a:endParaRPr lang="en-US" dirty="0"/>
          </a:p>
          <a:p>
            <a:r>
              <a:rPr lang="en-US" dirty="0"/>
              <a:t>Leave it alone</a:t>
            </a:r>
          </a:p>
        </p:txBody>
      </p:sp>
    </p:spTree>
    <p:extLst>
      <p:ext uri="{BB962C8B-B14F-4D97-AF65-F5344CB8AC3E}">
        <p14:creationId xmlns:p14="http://schemas.microsoft.com/office/powerpoint/2010/main" val="223793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Conventions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2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Implicit Conventions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Policy does not drive behavior</a:t>
            </a:r>
          </a:p>
          <a:p>
            <a:endParaRPr lang="en-US" dirty="0"/>
          </a:p>
          <a:p>
            <a:r>
              <a:rPr lang="en-US" dirty="0"/>
              <a:t>Policy enforced via rules</a:t>
            </a:r>
          </a:p>
          <a:p>
            <a:endParaRPr lang="en-US" dirty="0"/>
          </a:p>
          <a:p>
            <a:r>
              <a:rPr lang="en-US" dirty="0"/>
              <a:t>Similar to </a:t>
            </a:r>
            <a:r>
              <a:rPr lang="en-US" dirty="0" err="1"/>
              <a:t>StyleCop</a:t>
            </a:r>
            <a:r>
              <a:rPr lang="en-US" dirty="0"/>
              <a:t>, but one level up</a:t>
            </a:r>
          </a:p>
          <a:p>
            <a:endParaRPr lang="en-US" dirty="0"/>
          </a:p>
          <a:p>
            <a:r>
              <a:rPr lang="en-US" dirty="0"/>
              <a:t>Can use automated tests to enforce</a:t>
            </a:r>
          </a:p>
        </p:txBody>
      </p:sp>
    </p:spTree>
    <p:extLst>
      <p:ext uri="{BB962C8B-B14F-4D97-AF65-F5344CB8AC3E}">
        <p14:creationId xmlns:p14="http://schemas.microsoft.com/office/powerpoint/2010/main" val="473503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Securing Actions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422" y="1355834"/>
            <a:ext cx="8903068" cy="542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0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naming conventions</a:t>
            </a:r>
          </a:p>
          <a:p>
            <a:endParaRPr lang="en-US" dirty="0"/>
          </a:p>
          <a:p>
            <a:r>
              <a:rPr lang="en-US" dirty="0"/>
              <a:t>Controller/action names</a:t>
            </a:r>
          </a:p>
          <a:p>
            <a:endParaRPr lang="en-US" dirty="0"/>
          </a:p>
          <a:p>
            <a:r>
              <a:rPr lang="en-US" dirty="0"/>
              <a:t>Visibility rules</a:t>
            </a:r>
          </a:p>
          <a:p>
            <a:endParaRPr lang="en-US" dirty="0"/>
          </a:p>
          <a:p>
            <a:r>
              <a:rPr lang="en-US" dirty="0"/>
              <a:t>File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964495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Conventions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Policy enforced by behavior</a:t>
            </a:r>
          </a:p>
          <a:p>
            <a:endParaRPr lang="en-US" dirty="0"/>
          </a:p>
          <a:p>
            <a:r>
              <a:rPr lang="en-US" dirty="0"/>
              <a:t>Opinionated rules</a:t>
            </a:r>
          </a:p>
          <a:p>
            <a:endParaRPr lang="en-US" dirty="0"/>
          </a:p>
          <a:p>
            <a:r>
              <a:rPr lang="en-US" dirty="0"/>
              <a:t>Customizable rules</a:t>
            </a:r>
          </a:p>
        </p:txBody>
      </p:sp>
    </p:spTree>
    <p:extLst>
      <p:ext uri="{BB962C8B-B14F-4D97-AF65-F5344CB8AC3E}">
        <p14:creationId xmlns:p14="http://schemas.microsoft.com/office/powerpoint/2010/main" val="1838509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Opinionated Conventions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46064"/>
            <a:ext cx="10875579" cy="487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36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773940"/>
          </a:xfrm>
        </p:spPr>
        <p:txBody>
          <a:bodyPr anchor="ctr">
            <a:normAutofit/>
          </a:bodyPr>
          <a:lstStyle/>
          <a:p>
            <a:r>
              <a:rPr lang="en-US" dirty="0"/>
              <a:t>Rule #1: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Policies should be obvious, not magic</a:t>
            </a:r>
          </a:p>
        </p:txBody>
      </p:sp>
    </p:spTree>
    <p:extLst>
      <p:ext uri="{BB962C8B-B14F-4D97-AF65-F5344CB8AC3E}">
        <p14:creationId xmlns:p14="http://schemas.microsoft.com/office/powerpoint/2010/main" val="1472907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AutoMapper</a:t>
            </a:r>
            <a:r>
              <a:rPr lang="en-US" dirty="0"/>
              <a:t> explicit </a:t>
            </a:r>
            <a:r>
              <a:rPr lang="en-US" dirty="0" err="1"/>
              <a:t>config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490" y="1954924"/>
            <a:ext cx="11384618" cy="40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44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789706"/>
          </a:xfrm>
        </p:spPr>
        <p:txBody>
          <a:bodyPr anchor="ctr">
            <a:normAutofit/>
          </a:bodyPr>
          <a:lstStyle/>
          <a:p>
            <a:r>
              <a:rPr lang="en-US" dirty="0"/>
              <a:t>Rule #2: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Policies not driving behavior should be testable</a:t>
            </a:r>
          </a:p>
        </p:txBody>
      </p:sp>
    </p:spTree>
    <p:extLst>
      <p:ext uri="{BB962C8B-B14F-4D97-AF65-F5344CB8AC3E}">
        <p14:creationId xmlns:p14="http://schemas.microsoft.com/office/powerpoint/2010/main" val="2722560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43" y="0"/>
            <a:ext cx="10328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1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AutoMapper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validation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141" y="1690689"/>
            <a:ext cx="8912725" cy="461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77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violation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425" y="2727434"/>
            <a:ext cx="10705046" cy="256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77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758175"/>
          </a:xfrm>
        </p:spPr>
        <p:txBody>
          <a:bodyPr anchor="ctr">
            <a:normAutofit/>
          </a:bodyPr>
          <a:lstStyle/>
          <a:p>
            <a:r>
              <a:rPr lang="en-US" dirty="0"/>
              <a:t>Rule #3: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Policies should be </a:t>
            </a:r>
            <a:r>
              <a:rPr lang="en-US" dirty="0" err="1"/>
              <a:t>debuggable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64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</a:t>
            </a:r>
            <a:r>
              <a:rPr lang="en-US" dirty="0" err="1"/>
              <a:t>StructureMap</a:t>
            </a:r>
            <a:r>
              <a:rPr lang="en-US" dirty="0"/>
              <a:t> </a:t>
            </a:r>
            <a:r>
              <a:rPr lang="en-US" dirty="0" err="1"/>
              <a:t>config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711" y="2538248"/>
            <a:ext cx="10738933" cy="29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96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StructureMap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1829" y="1825625"/>
            <a:ext cx="76683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28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679347"/>
          </a:xfrm>
        </p:spPr>
        <p:txBody>
          <a:bodyPr anchor="ctr"/>
          <a:lstStyle/>
          <a:p>
            <a:r>
              <a:rPr lang="en-US" dirty="0"/>
              <a:t>Real Example:</a:t>
            </a:r>
            <a:br>
              <a:rPr lang="en-US" dirty="0"/>
            </a:br>
            <a:r>
              <a:rPr lang="en-US" dirty="0"/>
              <a:t>HTML Conventions</a:t>
            </a:r>
          </a:p>
        </p:txBody>
      </p:sp>
    </p:spTree>
    <p:extLst>
      <p:ext uri="{BB962C8B-B14F-4D97-AF65-F5344CB8AC3E}">
        <p14:creationId xmlns:p14="http://schemas.microsoft.com/office/powerpoint/2010/main" val="5211331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Dumb, repetitive code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0716"/>
            <a:ext cx="10515600" cy="422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14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solution: </a:t>
            </a:r>
            <a:r>
              <a:rPr lang="en-US" dirty="0" err="1"/>
              <a:t>templated</a:t>
            </a:r>
            <a:r>
              <a:rPr lang="en-US" dirty="0"/>
              <a:t>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easily </a:t>
            </a:r>
            <a:r>
              <a:rPr lang="en-US" dirty="0" err="1"/>
              <a:t>composable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 easily extensible</a:t>
            </a:r>
          </a:p>
          <a:p>
            <a:endParaRPr lang="en-US" dirty="0"/>
          </a:p>
          <a:p>
            <a:r>
              <a:rPr lang="en-US" dirty="0"/>
              <a:t>Not easily modifiable</a:t>
            </a:r>
          </a:p>
          <a:p>
            <a:endParaRPr lang="en-US" dirty="0"/>
          </a:p>
          <a:p>
            <a:r>
              <a:rPr lang="en-US" dirty="0"/>
              <a:t>Not code-centric</a:t>
            </a:r>
          </a:p>
        </p:txBody>
      </p:sp>
    </p:spTree>
    <p:extLst>
      <p:ext uri="{BB962C8B-B14F-4D97-AF65-F5344CB8AC3E}">
        <p14:creationId xmlns:p14="http://schemas.microsoft.com/office/powerpoint/2010/main" val="2863347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Conventions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6553" y="3247696"/>
            <a:ext cx="1686910" cy="10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Request</a:t>
            </a:r>
          </a:p>
        </p:txBody>
      </p:sp>
    </p:spTree>
    <p:extLst>
      <p:ext uri="{BB962C8B-B14F-4D97-AF65-F5344CB8AC3E}">
        <p14:creationId xmlns:p14="http://schemas.microsoft.com/office/powerpoint/2010/main" val="3663002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Conventions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6553" y="3247696"/>
            <a:ext cx="1686910" cy="10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Request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3888829" y="3247696"/>
            <a:ext cx="1686910" cy="10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Policies</a:t>
            </a: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3263463" y="3760076"/>
            <a:ext cx="62536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542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62" y="0"/>
            <a:ext cx="7079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59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Conventions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6553" y="3247696"/>
            <a:ext cx="1686910" cy="10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Request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3888829" y="3247696"/>
            <a:ext cx="1686910" cy="10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Policies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201105" y="3247696"/>
            <a:ext cx="1686910" cy="10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Tag Model</a:t>
            </a: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3263463" y="3760076"/>
            <a:ext cx="62536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>
            <a:off x="5575739" y="3760076"/>
            <a:ext cx="62536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796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Conventions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6553" y="3247696"/>
            <a:ext cx="1686910" cy="10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Element Request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3888829" y="3247696"/>
            <a:ext cx="1686910" cy="10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Policies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201105" y="3247696"/>
            <a:ext cx="1686910" cy="10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Tag Model</a:t>
            </a:r>
          </a:p>
        </p:txBody>
      </p:sp>
      <p:sp>
        <p:nvSpPr>
          <p:cNvPr id="8" name="Rectangle 7"/>
          <p:cNvSpPr/>
          <p:nvPr/>
        </p:nvSpPr>
        <p:spPr>
          <a:xfrm>
            <a:off x="8513381" y="3247695"/>
            <a:ext cx="1686910" cy="10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</a:t>
            </a:r>
          </a:p>
        </p:txBody>
      </p: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3263463" y="3760076"/>
            <a:ext cx="62536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>
            <a:off x="5575739" y="3760076"/>
            <a:ext cx="62536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7" idx="3"/>
            <a:endCxn id="8" idx="1"/>
          </p:cNvCxnSpPr>
          <p:nvPr/>
        </p:nvCxnSpPr>
        <p:spPr>
          <a:xfrm flipV="1">
            <a:off x="7888015" y="3760075"/>
            <a:ext cx="625366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850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0716"/>
            <a:ext cx="10515600" cy="422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90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46FC44-AB2F-40F9-8C74-54958BF00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53334"/>
            <a:ext cx="10515600" cy="249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47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Razor views</a:t>
            </a:r>
          </a:p>
          <a:p>
            <a:endParaRPr lang="en-US" dirty="0"/>
          </a:p>
          <a:p>
            <a:r>
              <a:rPr lang="en-US" dirty="0" err="1"/>
              <a:t>HtmlTag</a:t>
            </a:r>
            <a:r>
              <a:rPr lang="en-US" dirty="0"/>
              <a:t> library for tag model</a:t>
            </a:r>
          </a:p>
          <a:p>
            <a:endParaRPr lang="en-US" dirty="0"/>
          </a:p>
          <a:p>
            <a:r>
              <a:rPr lang="en-US" dirty="0" err="1"/>
              <a:t>HtmlTag</a:t>
            </a:r>
            <a:r>
              <a:rPr lang="en-US" dirty="0"/>
              <a:t> library for tag conventions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852AD-9948-40C6-9108-2EEFE3CB2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4344554"/>
            <a:ext cx="5852160" cy="234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881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Establishing a baseline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EC2411-4EDF-4CEF-B0CA-1C731E64A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8515"/>
            <a:ext cx="10515600" cy="28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11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Sensible Defaults (Labels)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2489E3-F86A-4356-8561-957A8255A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696" y="1825625"/>
            <a:ext cx="72686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143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Sensible Defaults (Labels)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F5718D-44A0-4C0E-BE63-3139E9628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95922"/>
            <a:ext cx="10515600" cy="18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262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Sensible Defaults (inputs)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23" y="1690687"/>
            <a:ext cx="11085429" cy="46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312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5520" cy="1325563"/>
          </a:xfrm>
        </p:spPr>
        <p:txBody>
          <a:bodyPr/>
          <a:lstStyle/>
          <a:p>
            <a:r>
              <a:rPr lang="en-US" dirty="0"/>
              <a:t>New Primitives (display labels)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9F4128-FF3F-4A33-B05A-B12E47436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74881"/>
            <a:ext cx="10515600" cy="32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1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aka “</a:t>
            </a:r>
            <a:r>
              <a:rPr lang="en-US" dirty="0" err="1"/>
              <a:t>Bikeshedding</a:t>
            </a:r>
            <a:r>
              <a:rPr lang="en-US" dirty="0"/>
              <a:t>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397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Display Labels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54D358-2A7C-44DE-A403-850ED1DDF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9382"/>
            <a:ext cx="10515600" cy="39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854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Labels, inputs and validators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547" y="1690688"/>
            <a:ext cx="9906784" cy="457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072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primitives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73FCCB-272F-4DF7-8971-7F445C4A2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1009" y="1825625"/>
            <a:ext cx="69699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194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2B57ED-6D7C-42DB-834D-37FFABE7B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383" y="1825625"/>
            <a:ext cx="8515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205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WAIT I AM USING DURANDGULAREACT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(In which Jimmy gets sad)</a:t>
            </a:r>
          </a:p>
        </p:txBody>
      </p:sp>
    </p:spTree>
    <p:extLst>
      <p:ext uri="{BB962C8B-B14F-4D97-AF65-F5344CB8AC3E}">
        <p14:creationId xmlns:p14="http://schemas.microsoft.com/office/powerpoint/2010/main" val="1666640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drawing board…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20650"/>
            <a:ext cx="10515600" cy="23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541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4" name="Rectangle 3"/>
          <p:cNvSpPr/>
          <p:nvPr/>
        </p:nvSpPr>
        <p:spPr>
          <a:xfrm>
            <a:off x="2347784" y="2364259"/>
            <a:ext cx="1425146" cy="3319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044249" y="2364259"/>
            <a:ext cx="1425146" cy="3319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772930" y="2940908"/>
            <a:ext cx="4271319" cy="823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78162" y="2512408"/>
            <a:ext cx="140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772930" y="4913870"/>
            <a:ext cx="4271319" cy="8238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38586" y="4199366"/>
            <a:ext cx="1725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Templates, JS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79459" y="3701017"/>
            <a:ext cx="1351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Metadata here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200" y="3701016"/>
            <a:ext cx="1435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Rendering here</a:t>
            </a:r>
          </a:p>
        </p:txBody>
      </p:sp>
    </p:spTree>
    <p:extLst>
      <p:ext uri="{BB962C8B-B14F-4D97-AF65-F5344CB8AC3E}">
        <p14:creationId xmlns:p14="http://schemas.microsoft.com/office/powerpoint/2010/main" val="264075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err="1"/>
              <a:t>Angularazor</a:t>
            </a:r>
            <a:r>
              <a:rPr lang="en-US" dirty="0"/>
              <a:t> views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41108" y="1902938"/>
            <a:ext cx="1981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Razor View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41108" y="2741139"/>
            <a:ext cx="1981200" cy="57870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Razor Parser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41108" y="3624649"/>
            <a:ext cx="1981200" cy="792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Angular Component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541108" y="4722340"/>
            <a:ext cx="1981200" cy="5251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Angular Binding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41108" y="5552303"/>
            <a:ext cx="1981200" cy="753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Rendered HTML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6674708" y="1902938"/>
            <a:ext cx="76200" cy="1416910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6665440" y="3624648"/>
            <a:ext cx="85468" cy="26815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762233" y="2426727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62233" y="478075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23" name="Straight Arrow Connector 22"/>
          <p:cNvCxnSpPr>
            <a:stCxn id="14" idx="2"/>
            <a:endCxn id="15" idx="0"/>
          </p:cNvCxnSpPr>
          <p:nvPr/>
        </p:nvCxnSpPr>
        <p:spPr>
          <a:xfrm>
            <a:off x="5531708" y="2436338"/>
            <a:ext cx="0" cy="3048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5" idx="2"/>
            <a:endCxn id="16" idx="0"/>
          </p:cNvCxnSpPr>
          <p:nvPr/>
        </p:nvCxnSpPr>
        <p:spPr>
          <a:xfrm>
            <a:off x="5531708" y="3319848"/>
            <a:ext cx="0" cy="3048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2"/>
            <a:endCxn id="17" idx="0"/>
          </p:cNvCxnSpPr>
          <p:nvPr/>
        </p:nvCxnSpPr>
        <p:spPr>
          <a:xfrm>
            <a:off x="5531708" y="4417540"/>
            <a:ext cx="0" cy="30480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2"/>
            <a:endCxn id="18" idx="0"/>
          </p:cNvCxnSpPr>
          <p:nvPr/>
        </p:nvCxnSpPr>
        <p:spPr>
          <a:xfrm>
            <a:off x="5531708" y="5247503"/>
            <a:ext cx="0" cy="30480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9995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Conventions = good</a:t>
            </a:r>
          </a:p>
          <a:p>
            <a:endParaRPr lang="en-US" dirty="0"/>
          </a:p>
          <a:p>
            <a:r>
              <a:rPr lang="en-US" dirty="0"/>
              <a:t>Magic = bad</a:t>
            </a:r>
          </a:p>
          <a:p>
            <a:endParaRPr lang="en-US" dirty="0"/>
          </a:p>
          <a:p>
            <a:r>
              <a:rPr lang="en-US" dirty="0" err="1"/>
              <a:t>Codegen</a:t>
            </a:r>
            <a:r>
              <a:rPr lang="en-US" dirty="0"/>
              <a:t> is the devil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827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09962" y="70969"/>
            <a:ext cx="10839634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Blowing up the bike shed with conventions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0910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How do we bike shed?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960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all guilty (yes you)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 names</a:t>
            </a:r>
          </a:p>
          <a:p>
            <a:r>
              <a:rPr lang="en-US" dirty="0"/>
              <a:t>Class design</a:t>
            </a:r>
          </a:p>
          <a:p>
            <a:r>
              <a:rPr lang="en-US" dirty="0"/>
              <a:t>Folder structure</a:t>
            </a:r>
          </a:p>
          <a:p>
            <a:r>
              <a:rPr lang="en-US" dirty="0"/>
              <a:t>Patterns</a:t>
            </a:r>
          </a:p>
          <a:p>
            <a:r>
              <a:rPr lang="en-US" dirty="0"/>
              <a:t>HTML layouts</a:t>
            </a:r>
          </a:p>
          <a:p>
            <a:r>
              <a:rPr lang="en-US" dirty="0"/>
              <a:t>HTML widgets</a:t>
            </a:r>
          </a:p>
          <a:p>
            <a:r>
              <a:rPr lang="en-US" dirty="0"/>
              <a:t>Validation </a:t>
            </a:r>
          </a:p>
          <a:p>
            <a:r>
              <a:rPr lang="en-US" dirty="0"/>
              <a:t>SQL object names</a:t>
            </a:r>
          </a:p>
        </p:txBody>
      </p:sp>
    </p:spTree>
    <p:extLst>
      <p:ext uri="{BB962C8B-B14F-4D97-AF65-F5344CB8AC3E}">
        <p14:creationId xmlns:p14="http://schemas.microsoft.com/office/powerpoint/2010/main" val="161395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These micro-decisions can derail projects!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896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5610</TotalTime>
  <Words>538</Words>
  <Application>Microsoft Office PowerPoint</Application>
  <PresentationFormat>Widescreen</PresentationFormat>
  <Paragraphs>192</Paragraphs>
  <Slides>69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Lucida Console</vt:lpstr>
      <vt:lpstr>Office Theme</vt:lpstr>
      <vt:lpstr>Blowing up the bike shed with conventions</vt:lpstr>
      <vt:lpstr>Parkinson’s Law of Triviality</vt:lpstr>
      <vt:lpstr>Humans spend a great deal of time on trivial details while important matters are skipped</vt:lpstr>
      <vt:lpstr>PowerPoint Presentation</vt:lpstr>
      <vt:lpstr>PowerPoint Presentation</vt:lpstr>
      <vt:lpstr>aka “Bikeshedding”</vt:lpstr>
      <vt:lpstr>How do we bike shed?</vt:lpstr>
      <vt:lpstr>We’re all guilty (yes you)</vt:lpstr>
      <vt:lpstr>These micro-decisions can derail projects!</vt:lpstr>
      <vt:lpstr>Your opinion does not matter!</vt:lpstr>
      <vt:lpstr>Consistency &gt;&gt;&gt;&gt;&gt; your opinion</vt:lpstr>
      <vt:lpstr>How do we enforce a standard?</vt:lpstr>
      <vt:lpstr>Conventions!</vt:lpstr>
      <vt:lpstr>What are conventions?</vt:lpstr>
      <vt:lpstr>A set of coding policies applied and/or enforced across a codebase</vt:lpstr>
      <vt:lpstr>Why should I care?</vt:lpstr>
      <vt:lpstr>Survey of two projects</vt:lpstr>
      <vt:lpstr>GETs/POSTs: Bad way</vt:lpstr>
      <vt:lpstr>Cunning plan: View Models</vt:lpstr>
      <vt:lpstr>Moment of panic</vt:lpstr>
      <vt:lpstr>PowerPoint Presentation</vt:lpstr>
      <vt:lpstr>GET patterns</vt:lpstr>
      <vt:lpstr>GET patterns</vt:lpstr>
      <vt:lpstr>GET patterns ENHANCE</vt:lpstr>
      <vt:lpstr>Policy</vt:lpstr>
      <vt:lpstr>Result: AutoMapper</vt:lpstr>
      <vt:lpstr>Result: AutoMapper</vt:lpstr>
      <vt:lpstr>POST patterns</vt:lpstr>
      <vt:lpstr>POST patterns ENHANCE</vt:lpstr>
      <vt:lpstr>Policy</vt:lpstr>
      <vt:lpstr>Using Conventions</vt:lpstr>
      <vt:lpstr>Implicit Conventions</vt:lpstr>
      <vt:lpstr>Example: Securing Actions</vt:lpstr>
      <vt:lpstr>Other ideas</vt:lpstr>
      <vt:lpstr>Explicit Conventions</vt:lpstr>
      <vt:lpstr>Opinionated Conventions</vt:lpstr>
      <vt:lpstr>Rule #1:  Policies should be obvious, not magic</vt:lpstr>
      <vt:lpstr>AutoMapper explicit config</vt:lpstr>
      <vt:lpstr>Rule #2:  Policies not driving behavior should be testable</vt:lpstr>
      <vt:lpstr>AutoMapper config validation</vt:lpstr>
      <vt:lpstr>Rules violation</vt:lpstr>
      <vt:lpstr>Rule #3:  Policies should be debuggable</vt:lpstr>
      <vt:lpstr>Examining StructureMap config</vt:lpstr>
      <vt:lpstr>StructureMap config output</vt:lpstr>
      <vt:lpstr>Real Example: HTML Conventions</vt:lpstr>
      <vt:lpstr>Problem: Dumb, repetitive code</vt:lpstr>
      <vt:lpstr>Not a solution: templated helpers</vt:lpstr>
      <vt:lpstr>Solution: HTML Conventions</vt:lpstr>
      <vt:lpstr>Solution: HTML Conventions</vt:lpstr>
      <vt:lpstr>Solution: HTML Conventions</vt:lpstr>
      <vt:lpstr>Solution: HTML Conventions</vt:lpstr>
      <vt:lpstr>Goal</vt:lpstr>
      <vt:lpstr>Goal</vt:lpstr>
      <vt:lpstr>Tooling</vt:lpstr>
      <vt:lpstr>Establishing a baseline</vt:lpstr>
      <vt:lpstr>Sensible Defaults (Labels)</vt:lpstr>
      <vt:lpstr>Sensible Defaults (Labels)</vt:lpstr>
      <vt:lpstr>Sensible Defaults (inputs)</vt:lpstr>
      <vt:lpstr>New Primitives (display labels)</vt:lpstr>
      <vt:lpstr>Building Display Labels</vt:lpstr>
      <vt:lpstr>Labels, inputs and validators</vt:lpstr>
      <vt:lpstr>Larger primitives</vt:lpstr>
      <vt:lpstr>Final form</vt:lpstr>
      <vt:lpstr>BUT WAIT I AM USING DURANDGULAREACT</vt:lpstr>
      <vt:lpstr>Back to the drawing board…</vt:lpstr>
      <vt:lpstr>Problems</vt:lpstr>
      <vt:lpstr>Solution: Angularazor views</vt:lpstr>
      <vt:lpstr>Parting thoughts</vt:lpstr>
      <vt:lpstr>Blowing up the bike shed with conventions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49</cp:revision>
  <dcterms:created xsi:type="dcterms:W3CDTF">2014-12-03T11:14:03Z</dcterms:created>
  <dcterms:modified xsi:type="dcterms:W3CDTF">2017-09-15T12:22:22Z</dcterms:modified>
</cp:coreProperties>
</file>